
<file path=[Content_Types].xml><?xml version="1.0" encoding="utf-8"?>
<Types xmlns="http://schemas.openxmlformats.org/package/2006/content-types">
  <Default Extension="jpeg" ContentType="image/j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74" r:id="rId12"/>
    <p:sldId id="264" r:id="rId13"/>
    <p:sldId id="265" r:id="rId14"/>
    <p:sldId id="267" r:id="rId15"/>
    <p:sldId id="266" r:id="rId16"/>
    <p:sldId id="268" r:id="rId17"/>
    <p:sldId id="269" r:id="rId18"/>
    <p:sldId id="271" r:id="rId19"/>
    <p:sldId id="273" r:id="rId20"/>
    <p:sldId id="270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2B103-CCEC-48BA-B635-BE02D7B5201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525CB-65FA-4DD9-B133-495CE59AD60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microsoft.com/office/2007/relationships/media" Target="../media/media9.m4a"/><Relationship Id="rId2" Type="http://schemas.openxmlformats.org/officeDocument/2006/relationships/audio" Target="../media/media9.m4a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microsoft.com/office/2007/relationships/media" Target="../media/media10.m4a"/><Relationship Id="rId2" Type="http://schemas.openxmlformats.org/officeDocument/2006/relationships/audio" Target="../media/media10.m4a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microsoft.com/office/2007/relationships/media" Target="../media/media11.m4a"/><Relationship Id="rId2" Type="http://schemas.openxmlformats.org/officeDocument/2006/relationships/audio" Target="../media/media11.m4a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media" Target="../media/media13.m4a"/><Relationship Id="rId3" Type="http://schemas.openxmlformats.org/officeDocument/2006/relationships/audio" Target="../media/media13.m4a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microsoft.com/office/2007/relationships/media" Target="../media/media14.m4a"/><Relationship Id="rId2" Type="http://schemas.openxmlformats.org/officeDocument/2006/relationships/audio" Target="../media/media14.m4a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microsoft.com/office/2007/relationships/media" Target="../media/media15.m4a"/><Relationship Id="rId2" Type="http://schemas.openxmlformats.org/officeDocument/2006/relationships/audio" Target="../media/media15.m4a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microsoft.com/office/2007/relationships/media" Target="../media/media16.m4a"/><Relationship Id="rId2" Type="http://schemas.openxmlformats.org/officeDocument/2006/relationships/audio" Target="../media/media16.m4a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microsoft.com/office/2007/relationships/media" Target="../media/media17.m4a"/><Relationship Id="rId2" Type="http://schemas.openxmlformats.org/officeDocument/2006/relationships/audio" Target="../media/media17.m4a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3.m4a"/><Relationship Id="rId2" Type="http://schemas.openxmlformats.org/officeDocument/2006/relationships/audio" Target="../media/media3.m4a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4.m4a"/><Relationship Id="rId2" Type="http://schemas.openxmlformats.org/officeDocument/2006/relationships/audio" Target="../media/media4.m4a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microsoft.com/office/2007/relationships/media" Target="../media/media6.m4a"/><Relationship Id="rId2" Type="http://schemas.openxmlformats.org/officeDocument/2006/relationships/audio" Target="../media/media6.m4a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media" Target="../media/media7.m4a"/><Relationship Id="rId3" Type="http://schemas.openxmlformats.org/officeDocument/2006/relationships/audio" Target="../media/media7.m4a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2: Body Fat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4802188"/>
            <a:ext cx="9144000" cy="569912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5: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Yukun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Fang, Mengkun Chen,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Jiayi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Shen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Model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ele attr="{8F5CC684-249A-462A-8F88-D3B18C501B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944726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50000"/>
                  </a:lnSpc>
                  <a:spcBef>
                    <a:spcPts val="100"/>
                  </a:spcBef>
                  <a:spcAft>
                    <a:spcPts val="24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400" i="0" smtClean="0">
                          <a:latin typeface="Cambria Math" panose="02040503050406030204" pitchFamily="18" charset="0"/>
                        </a:rPr>
                        <m:t>BODYFAT</m:t>
                      </m:r>
                      <m:r>
                        <a:rPr lang="en-US" altLang="zh-CN" sz="2400" i="0" smtClean="0">
                          <a:latin typeface="Cambria Math" panose="02040503050406030204" pitchFamily="18" charset="0"/>
                        </a:rPr>
                        <m:t>=−41.1569 + 0.1611∙</m:t>
                      </m:r>
                      <m:r>
                        <m:rPr>
                          <m:sty m:val="p"/>
                        </m:rPr>
                        <a:rPr lang="en-US" altLang="zh-CN" sz="2400" i="0" smtClean="0">
                          <a:latin typeface="Cambria Math" panose="02040503050406030204" pitchFamily="18" charset="0"/>
                        </a:rPr>
                        <m:t>pc</m:t>
                      </m:r>
                      <m:r>
                        <a:rPr lang="en-US" altLang="zh-CN" sz="2400" i="0" smtClean="0">
                          <a:latin typeface="Cambria Math" panose="02040503050406030204" pitchFamily="18" charset="0"/>
                        </a:rPr>
                        <m:t>1 + 0.1838∙</m:t>
                      </m:r>
                      <m:r>
                        <m:rPr>
                          <m:sty m:val="p"/>
                        </m:rPr>
                        <a:rPr lang="en-US" altLang="zh-CN" sz="2400" i="0" smtClean="0">
                          <a:latin typeface="Cambria Math" panose="02040503050406030204" pitchFamily="18" charset="0"/>
                        </a:rPr>
                        <m:t>pc</m:t>
                      </m:r>
                      <m:r>
                        <a:rPr lang="en-US" altLang="zh-CN" sz="2400" b="0" i="0" smtClean="0">
                          <a:latin typeface="Cambria Math" panose="02040503050406030204" pitchFamily="18" charset="0"/>
                        </a:rPr>
                        <m:t>2 + 0.6827∙</m:t>
                      </m:r>
                      <m:r>
                        <m:rPr>
                          <m:sty m:val="p"/>
                        </m:rPr>
                        <a:rPr lang="en-US" altLang="zh-CN" sz="2400" i="0">
                          <a:latin typeface="Cambria Math" panose="02040503050406030204" pitchFamily="18" charset="0"/>
                        </a:rPr>
                        <m:t>pc</m:t>
                      </m:r>
                      <m:r>
                        <a:rPr lang="en-US" altLang="zh-CN" sz="2400" i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altLang="zh-CN" sz="2400" dirty="0">
                  <a:effectLst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Bef>
                    <a:spcPts val="100"/>
                  </a:spcBef>
                  <a:spcAft>
                    <a:spcPts val="240"/>
                  </a:spcAft>
                  <a:buNone/>
                </a:pPr>
                <a:endParaRPr lang="en-US" altLang="zh-CN" sz="2400" dirty="0"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Bef>
                    <a:spcPts val="100"/>
                  </a:spcBef>
                  <a:spcAft>
                    <a:spcPts val="240"/>
                  </a:spcAft>
                  <a:buNone/>
                </a:pPr>
                <a:r>
                  <a:rPr lang="en-US" altLang="zh-CN" sz="2000" dirty="0">
                    <a:latin typeface="Times New Roman" panose="020206030504050203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w</a:t>
                </a:r>
                <a:r>
                  <a:rPr lang="en-US" altLang="zh-CN" sz="2000" dirty="0">
                    <a:effectLst/>
                    <a:latin typeface="Times New Roman" panose="020206030504050203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here, </a:t>
                </a:r>
              </a:p>
              <a:p>
                <a:pPr marL="228600" marR="0" lvl="0" indent="-228600" algn="l" defTabSz="914400" rtl="0" eaLnBrk="1" fontAlgn="auto" latinLnBrk="0" hangingPunct="1">
                  <a:lnSpc>
                    <a:spcPct val="150000"/>
                  </a:lnSpc>
                  <a:spcBef>
                    <a:spcPts val="100"/>
                  </a:spcBef>
                  <a:spcAft>
                    <a:spcPts val="24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pc</m:t>
                    </m:r>
                    <m:r>
                      <a:rPr kumimoji="0" lang="en-US" sz="1800" b="0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1 </m:t>
                    </m:r>
                    <m:d>
                      <m:dPr>
                        <m:ctrlPr>
                          <a:rPr kumimoji="0" lang="en-US" sz="1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weigh</m:t>
                        </m:r>
                        <m:r>
                          <m:rPr>
                            <m:sty m:val="p"/>
                          </m:rPr>
                          <a:rPr kumimoji="0" lang="en-US" sz="1800" b="0" i="0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</m:d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=0.88∙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WEIGHT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+0.04∙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HEIGHT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+0.10∙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ADIPOSITY</m:t>
                    </m:r>
                  </m:oMath>
                </a14:m>
                <a:b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</a:b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                            </a:t>
                </a:r>
                <a14:m>
                  <m:oMath xmlns:m="http://schemas.openxmlformats.org/officeDocument/2006/math"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+0.24∙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CHEST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+0.30∙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ABDOMEN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+0.20∙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HIP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+0.14∙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THIGH</m:t>
                    </m:r>
                  </m:oMath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150000"/>
                  </a:lnSpc>
                  <a:spcBef>
                    <a:spcPts val="100"/>
                  </a:spcBef>
                  <a:spcAft>
                    <a:spcPts val="24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pc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2</m:t>
                    </m:r>
                    <m:d>
                      <m:dPr>
                        <m:ctrlPr>
                          <a:rPr kumimoji="0" lang="en-US" sz="1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age</m:t>
                        </m:r>
                      </m:e>
                    </m:d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=0.96∙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AGE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−0.08∙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WEIGHT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−0.06∙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HEIGHT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+0.04∙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ADIPOSITY</m:t>
                    </m:r>
                  </m:oMath>
                </a14:m>
                <a:b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</a:b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                            </a:t>
                </a:r>
                <a14:m>
                  <m:oMath xmlns:m="http://schemas.openxmlformats.org/officeDocument/2006/math"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+0.12∙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CHEST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+0.20∙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ABDOMEN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−0.04∙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HIP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−0.09∙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THIGH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  </m:t>
                    </m:r>
                  </m:oMath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150000"/>
                  </a:lnSpc>
                  <a:spcBef>
                    <a:spcPts val="100"/>
                  </a:spcBef>
                  <a:spcAft>
                    <a:spcPts val="24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pc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3</m:t>
                    </m:r>
                    <m:d>
                      <m:dPr>
                        <m:ctrlPr>
                          <a:rPr kumimoji="0" lang="en-US" sz="1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circumference</m:t>
                        </m:r>
                      </m:e>
                    </m:d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=−0.23∙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AGE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−0.38∙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WEIGHT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−0.38∙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HEIGHT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+0.23∙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ADIPOSITY</m:t>
                    </m:r>
                  </m:oMath>
                </a14:m>
                <a:b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</a:b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                            </a:t>
                </a:r>
                <a14:m>
                  <m:oMath xmlns:m="http://schemas.openxmlformats.org/officeDocument/2006/math"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+0.35∙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CHEST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+0.67∙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ABDOMEN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+0.13∙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HIP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+0.12∙</m:t>
                    </m:r>
                    <m:r>
                      <m:rPr>
                        <m:sty m:val="p"/>
                      </m:rP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THIGH</m:t>
                    </m:r>
                    <m:r>
                      <a: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kumimoji="0" lang="zh-CN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Bef>
                    <a:spcPts val="100"/>
                  </a:spcBef>
                  <a:spcAft>
                    <a:spcPts val="240"/>
                  </a:spcAft>
                  <a:buNone/>
                </a:pPr>
                <a:endParaRPr lang="en-US" altLang="zh-CN" sz="2000" dirty="0">
                  <a:effectLst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944726" cy="4351338"/>
              </a:xfrm>
              <a:blipFill rotWithShape="1">
                <a:blip r:embed="rId1"/>
                <a:stretch>
                  <a:fillRect l="-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43"/>
    </mc:Choice>
    <mc:Fallback>
      <p:transition spd="slow" advTm="19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Model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ele attr="{8F5CC684-249A-462A-8F88-D3B18C501B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944726" cy="4351338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ts val="100"/>
                  </a:spcBef>
                  <a:spcAft>
                    <a:spcPts val="240"/>
                  </a:spcAft>
                </a:pPr>
                <a:r>
                  <a:rPr lang="en-US" altLang="zh-CN" sz="2400" dirty="0">
                    <a:effectLst/>
                    <a:latin typeface="Times New Roman" panose="020206030504050203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Re-express final model in original predictors: </a:t>
                </a:r>
              </a:p>
              <a:p>
                <a:pPr marL="0" indent="0">
                  <a:lnSpc>
                    <a:spcPct val="150000"/>
                  </a:lnSpc>
                  <a:spcBef>
                    <a:spcPts val="100"/>
                  </a:spcBef>
                  <a:spcAft>
                    <a:spcPts val="240"/>
                  </a:spcAft>
                  <a:buNone/>
                </a:pPr>
                <a:endParaRPr lang="en-US" altLang="zh-CN" sz="2400" dirty="0">
                  <a:effectLst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spcBef>
                    <a:spcPts val="100"/>
                  </a:spcBef>
                  <a:spcAft>
                    <a:spcPts val="24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b="0" i="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BODYFAT</m:t>
                      </m:r>
                      <m:r>
                        <a:rPr lang="en-US" sz="2000" b="0" i="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=−41.16+0.02∙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AGE</m:t>
                      </m:r>
                      <m:r>
                        <a:rPr lang="en-US" sz="2000" b="0" i="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−0.13∙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WEIGHT</m:t>
                      </m:r>
                      <m:r>
                        <a:rPr lang="en-US" sz="2000" b="0" i="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−0.26∙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HEIGHT</m:t>
                      </m:r>
                      <m:r>
                        <a:rPr lang="en-US" sz="2000" b="0" i="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+0.18∙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ADIPOSITY</m:t>
                      </m:r>
                    </m:oMath>
                  </m:oMathPara>
                </a14:m>
                <a:br>
                  <a:rPr lang="en-US" sz="2000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</a:br>
                <a:r>
                  <a:rPr lang="en-US" sz="2000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                                            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+0.30∙</m:t>
                    </m:r>
                    <m:r>
                      <m:rPr>
                        <m:sty m:val="p"/>
                      </m:rPr>
                      <a:rPr lang="en-US" sz="2000" b="0" i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CHEST</m:t>
                    </m:r>
                    <m:r>
                      <a:rPr lang="en-US" sz="2000" b="0" i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+0.54∙</m:t>
                    </m:r>
                    <m:r>
                      <m:rPr>
                        <m:sty m:val="p"/>
                      </m:rPr>
                      <a:rPr lang="en-US" sz="2000" b="0" i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ABDOMEN</m:t>
                    </m:r>
                    <m:r>
                      <a:rPr lang="en-US" sz="2000" b="0" i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+0.11∙</m:t>
                    </m:r>
                    <m:r>
                      <m:rPr>
                        <m:sty m:val="p"/>
                      </m:rPr>
                      <a:rPr lang="en-US" sz="2000" b="0" i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HIP</m:t>
                    </m:r>
                    <m:r>
                      <a:rPr lang="en-US" sz="2000" b="0" i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+0.09∙</m:t>
                    </m:r>
                    <m:r>
                      <m:rPr>
                        <m:sty m:val="p"/>
                      </m:rPr>
                      <a:rPr lang="en-US" sz="2000" b="0" i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THIGH</m:t>
                    </m:r>
                  </m:oMath>
                </a14:m>
                <a:endParaRPr lang="en-US" sz="2000" dirty="0"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  <a:spcBef>
                    <a:spcPts val="100"/>
                  </a:spcBef>
                  <a:spcAft>
                    <a:spcPts val="240"/>
                  </a:spcAft>
                </a:pPr>
                <a:endParaRPr lang="zh-CN" altLang="zh-CN" sz="2400" dirty="0">
                  <a:effectLst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944726" cy="4351338"/>
              </a:xfrm>
              <a:blipFill rotWithShape="1">
                <a:blip r:embed="rId1"/>
                <a:stretch>
                  <a:fillRect l="-7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04"/>
    </mc:Choice>
    <mc:Fallback>
      <p:transition spd="slow" advTm="7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Model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ele attr="{8F5CC684-249A-462A-8F88-D3B18C501B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ts val="100"/>
                  </a:spcBef>
                  <a:spcAft>
                    <a:spcPts val="240"/>
                  </a:spcAft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The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model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indicates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positive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linear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relationship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between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body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fat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%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and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age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adiposity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and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circumference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of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chest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abdomen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hip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and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thigh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while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negative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effects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of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weight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and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height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. </m:t>
                    </m:r>
                  </m:oMath>
                </a14:m>
                <a:endParaRPr lang="en-US" altLang="zh-CN" sz="2400" dirty="0">
                  <a:latin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spcBef>
                    <a:spcPts val="100"/>
                  </a:spcBef>
                  <a:spcAft>
                    <a:spcPts val="240"/>
                  </a:spcAft>
                  <a:buNone/>
                </a:pPr>
                <a:endParaRPr lang="zh-CN" altLang="zh-CN" sz="2400" dirty="0">
                  <a:latin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The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coefficients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can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be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interpreted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as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increase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in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body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fat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%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when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predictor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increase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 1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unit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</a:rPr>
                      <m:t>.</m:t>
                    </m:r>
                  </m:oMath>
                </a14:m>
                <a:endParaRPr lang="zh-CN" altLang="zh-CN" sz="2400" dirty="0">
                  <a:effectLst/>
                  <a:latin typeface="Calibri" panose="020F0502020204030204" pitchFamily="34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l="-8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57"/>
    </mc:Choice>
    <mc:Fallback>
      <p:transition spd="slow" advTm="18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 Properties of Final Model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100"/>
              </a:spcBef>
              <a:spcAft>
                <a:spcPts val="240"/>
              </a:spcAft>
            </a:pPr>
            <a:r>
              <a:rPr lang="en-US" altLang="zh-CN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Coefficients of all principal components are all significant under 0.05 confidence level. </a:t>
            </a:r>
            <a:endParaRPr lang="en-US" altLang="zh-CN" sz="2400" dirty="0"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100"/>
              </a:spcBef>
              <a:spcAft>
                <a:spcPts val="240"/>
              </a:spcAft>
            </a:pPr>
            <a:r>
              <a:rPr lang="en-US" altLang="zh-CN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Standard errors of all estimated effects are quite small</a:t>
            </a:r>
            <a:endParaRPr lang="zh-CN" altLang="zh-CN" sz="2400" dirty="0">
              <a:effectLst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9" name="Table 6"/>
          <p:cNvGraphicFramePr>
            <a:graphicFrameLocks noGrp="1"/>
          </p:cNvGraphicFramePr>
          <p:nvPr/>
        </p:nvGraphicFramePr>
        <p:xfrm>
          <a:off x="2594309" y="3829235"/>
          <a:ext cx="706454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5742"/>
                <a:gridCol w="1409700"/>
                <a:gridCol w="1409700"/>
                <a:gridCol w="1409700"/>
                <a:gridCol w="14097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Estimate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Std. Error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 value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Pr(&gt;|t|)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(Intercept)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-41.16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2.588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-15.901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&lt;2e-16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pc1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0.16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0.009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18.058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&lt;2e-16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pc2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0.18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8.984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&lt;2e-16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pc3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0.68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0.058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11.800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&lt;2e-16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20"/>
    </mc:Choice>
    <mc:Fallback>
      <p:transition spd="slow" advTm="18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Model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内容占位符 6" descr="图表, 散点图&#10;&#10;描述已自动生成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08835"/>
            <a:ext cx="4725059" cy="3343742"/>
          </a:xfrm>
        </p:spPr>
      </p:pic>
      <p:pic>
        <p:nvPicPr>
          <p:cNvPr id="9" name="图片 8" descr="图表, 折线图, 散点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08835"/>
            <a:ext cx="4725059" cy="3343742"/>
          </a:xfrm>
          <a:prstGeom prst="rect">
            <a:avLst/>
          </a:prstGeom>
        </p:spPr>
      </p:pic>
      <p:sp>
        <p:nvSpPr>
          <p:cNvPr id="11" name="Content Placeholder 2"/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7000"/>
              </a:lnSpc>
              <a:spcBef>
                <a:spcPts val="100"/>
              </a:spcBef>
              <a:spcAft>
                <a:spcPts val="240"/>
              </a:spcAft>
            </a:pPr>
            <a:r>
              <a:rPr lang="en-US" altLang="zh-CN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The two figures show model assumptions are satisfied</a:t>
            </a:r>
            <a:r>
              <a:rPr lang="en-US" altLang="zh-CN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.</a:t>
            </a:r>
            <a:endParaRPr lang="zh-CN" altLang="zh-CN" dirty="0"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64"/>
    </mc:Choice>
    <mc:Fallback>
      <p:transition spd="slow" advTm="10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100"/>
              </a:spcBef>
              <a:spcAft>
                <a:spcPts val="240"/>
              </a:spcAft>
            </a:pPr>
            <a:r>
              <a:rPr lang="en-US" altLang="zh-CN" sz="4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Model Strengths/Weaknesses</a:t>
            </a:r>
            <a:endParaRPr lang="zh-CN" altLang="zh-CN" sz="40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ele attr="{8F5CC684-249A-462A-8F88-D3B18C501B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8"/>
                <a:ext cx="105156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zh-C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Strengths</m:t>
                      </m:r>
                      <m:r>
                        <m:rPr>
                          <m:nor/>
                        </m:rPr>
                        <a:rPr lang="en-US" altLang="zh-C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: </m:t>
                      </m:r>
                    </m:oMath>
                  </m:oMathPara>
                </a14:m>
                <a:endParaRPr lang="en-US" altLang="zh-CN" sz="24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24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void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multicollinearity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between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predictors</m:t>
                    </m:r>
                  </m:oMath>
                </a14:m>
                <a:endPara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24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ccurate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estimates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  <a:spcBef>
                    <a:spcPts val="100"/>
                  </a:spcBef>
                  <a:spcAft>
                    <a:spcPts val="240"/>
                  </a:spcAft>
                </a:pP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Pre-abandon several insignificant predictors, producing more concise model</a:t>
                </a:r>
                <a:endParaRPr lang="zh-CN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8"/>
                <a:ext cx="10515600" cy="4351338"/>
              </a:xfrm>
              <a:blipFill rotWithShape="1">
                <a:blip r:embed="rId1"/>
                <a:stretch>
                  <a:fillRect l="-8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pic>
        <p:nvPicPr>
          <p:cNvPr id="19" name="Audio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34"/>
    </mc:Choice>
    <mc:Fallback>
      <p:transition spd="slow" advTm="25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100"/>
              </a:spcBef>
              <a:spcAft>
                <a:spcPts val="240"/>
              </a:spcAft>
            </a:pPr>
            <a:r>
              <a:rPr lang="en-US" altLang="zh-CN" sz="4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Model Strengths/Weaknesses</a:t>
            </a:r>
            <a:endParaRPr lang="zh-CN" altLang="zh-CN" sz="40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ele attr="{8F5CC684-249A-462A-8F88-D3B18C501B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7"/>
                <a:ext cx="10515600" cy="4662487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zh-CN" sz="2400" b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Weaknesses</m:t>
                      </m:r>
                      <m:r>
                        <m:rPr>
                          <m:nor/>
                        </m:rPr>
                        <a:rPr lang="en-US" altLang="zh-CN" sz="2400" b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:</m:t>
                      </m:r>
                      <m:r>
                        <m:rPr>
                          <m:nor/>
                        </m:rPr>
                        <a:rPr lang="en-US" altLang="zh-CN" sz="24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24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stimated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variance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is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quite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large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and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R</m:t>
                    </m:r>
                    <m:r>
                      <m:rPr>
                        <m:nor/>
                      </m:rPr>
                      <a:rPr lang="en-US" altLang="zh-CN" sz="2400" baseline="300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is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not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close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to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1</m:t>
                    </m:r>
                  </m:oMath>
                </a14:m>
                <a:endPara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24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U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se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empirical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95%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of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cumulative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total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variance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rather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than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using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variable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selection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method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in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linear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regression</m:t>
                    </m:r>
                  </m:oMath>
                </a14:m>
                <a:endPara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7"/>
                <a:ext cx="10515600" cy="4662487"/>
              </a:xfrm>
              <a:blipFill rotWithShape="1">
                <a:blip r:embed="rId1"/>
                <a:stretch>
                  <a:fillRect l="-8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pic>
        <p:nvPicPr>
          <p:cNvPr id="17" name="Audio 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59"/>
    </mc:Choice>
    <mc:Fallback>
      <p:transition spd="slow" advTm="20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Improvments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ele attr="{8D831A81-04D5-4F8C-82BF-2FC17D73C8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24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use</m:t>
                    </m:r>
                    <m:r>
                      <m:rPr>
                        <m:nor/>
                      </m:rPr>
                      <a:rPr lang="en-US" altLang="zh-CN" sz="24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variable</m:t>
                    </m:r>
                    <m:r>
                      <m:rPr>
                        <m:nor/>
                      </m:rPr>
                      <a:rPr lang="en-US" altLang="zh-CN" sz="24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selection</m:t>
                    </m:r>
                    <m:r>
                      <m:rPr>
                        <m:nor/>
                      </m:rPr>
                      <a:rPr lang="en-US" altLang="zh-CN" sz="24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methods</m:t>
                    </m:r>
                  </m:oMath>
                </a14:m>
                <a:endParaRPr lang="en-US" altLang="zh-CN" sz="2400" b="0" i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include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nonlinear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terms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in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the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model</m:t>
                    </m:r>
                  </m:oMath>
                </a14:m>
                <a:endPara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use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other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techniques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to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better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deal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with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CN" sz="240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multicollinearity</m:t>
                    </m:r>
                  </m:oMath>
                </a14:m>
                <a:endParaRPr lang="zh-CN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l="-8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24"/>
    </mc:Choice>
    <mc:Fallback>
      <p:transition spd="slow" advTm="17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776537" cy="1325563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Shiny app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Graphical user interface, application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" y="1690688"/>
            <a:ext cx="9426996" cy="4247059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50"/>
    </mc:Choice>
    <mc:Fallback>
      <p:transition spd="slow" advTm="162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91050" y="3162300"/>
            <a:ext cx="32848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 for listening!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6"/>
    </mc:Choice>
    <mc:Fallback>
      <p:transition spd="slow" advTm="3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87550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Want to find a simple, accurate and robust method to predict body fat percentage using available circumference measurements.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2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0783570" y="5723255"/>
            <a:ext cx="412750" cy="41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301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deleted two observations due to small body fat %.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423620" y="2672453"/>
          <a:ext cx="11344760" cy="202353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50568"/>
                <a:gridCol w="1261774"/>
                <a:gridCol w="1261774"/>
                <a:gridCol w="1261774"/>
                <a:gridCol w="1261774"/>
                <a:gridCol w="1261774"/>
                <a:gridCol w="1261774"/>
                <a:gridCol w="1261774"/>
                <a:gridCol w="1261774"/>
              </a:tblGrid>
              <a:tr h="67451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IDNO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BODYFAT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DENSITY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HEIGHT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FOREARM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WRIST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7451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182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1.1089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118.5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24.6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16.5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67451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172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1.9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1.0983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125.75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65.5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25.9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16.9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4" name="3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0826750" y="5852795"/>
            <a:ext cx="412750" cy="41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23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ele attr="{69A4E17B-9B00-4B5D-B0B3-3A87D22289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fixed one record because of incorrect height. </a:t>
                </a: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2000" b="0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𝐴𝐷𝐼𝑃𝑂𝑆𝐼𝑇𝑌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𝑊𝐸𝐼𝐺𝐻𝑇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𝑙𝑏𝑠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num>
                        <m:den>
                          <m:sSup>
                            <m:sSup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𝐻𝐸𝐼𝐺𝐻𝑇</m:t>
                              </m:r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𝑖𝑛𝑐h</m:t>
                              </m:r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∙703</m:t>
                      </m:r>
                    </m:oMath>
                  </m:oMathPara>
                </a14:m>
                <a:endPara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838201" y="2754489"/>
          <a:ext cx="10658474" cy="134902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21944"/>
                <a:gridCol w="1333790"/>
                <a:gridCol w="1333790"/>
                <a:gridCol w="1333790"/>
                <a:gridCol w="1333790"/>
                <a:gridCol w="1333790"/>
                <a:gridCol w="1333790"/>
                <a:gridCol w="1333790"/>
              </a:tblGrid>
              <a:tr h="67451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IDNO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BODYFAT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DENSITY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HEIGHT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ADIPOSITY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7451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31.7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1.025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205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29.5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29.9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4" name="4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81945" y="5764530"/>
            <a:ext cx="412750" cy="41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73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2204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250 observations and 14 predictors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Summary Statistics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419100" y="3083084"/>
          <a:ext cx="11363326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7139"/>
                <a:gridCol w="1158361"/>
                <a:gridCol w="714375"/>
                <a:gridCol w="1066800"/>
                <a:gridCol w="1085850"/>
                <a:gridCol w="1419225"/>
                <a:gridCol w="876300"/>
                <a:gridCol w="1428750"/>
                <a:gridCol w="1088823"/>
                <a:gridCol w="1587703"/>
              </a:tblGrid>
              <a:tr h="57912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BODYFAT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dirty="0" err="1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lbs</a:t>
                      </a:r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HEIGHT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600" i="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(inch)</a:t>
                      </a:r>
                      <a:endParaRPr lang="en-US" sz="1600" i="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1"/>
                      <a:stretch>
                        <a:fillRect l="-349785" t="-2105" r="-351931" b="-401053"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CHEST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(cm)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ABDOMEN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(cm)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WRIST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(cm)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Min. 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4.10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125.0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64.00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19.10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83.40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70.40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15.80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1st Qu. 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13.22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159.4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68.50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23.12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94.67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85.22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17.60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Median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19.05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43.50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176.8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70.12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25.10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99.70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91.05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18.30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19.08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44.94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179.4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70.34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25.49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100.95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92.72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18.24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3rd Qu. 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24.60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197.0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72.25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27.38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105.53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99.58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18.80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Max. 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45.10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363.1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77.75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48.90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136.20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148.10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…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21.40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4" name="5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96625" y="6090285"/>
            <a:ext cx="412750" cy="41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58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Best Model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39900"/>
            <a:ext cx="10515600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 models: 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BODYFAT ~ AGE + ADIPOSITY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(formula from Wikipedia: https://en.wikipedia.org/wiki/Body_fat_percentage#From_BMI)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BODYFAT ~ WEIGHT + ABDOMEN + FOREARM + WRIST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(selected by both direction selection using BIC criterion)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3: Principal component regression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(linear regression using first three principal components determined by eight main predictors)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" name="Audio 40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33"/>
    </mc:Choice>
    <mc:Fallback>
      <p:transition spd="slow" advTm="38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Best Model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ele attr="{D7974849-8E05-46A4-BD86-ABD62478F17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8277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Metrics for model performance: 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R</m:t>
                        </m:r>
                      </m:e>
                      <m:sup>
                        <m:r>
                          <a:rPr lang="en-US" sz="2400" b="0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R</m:t>
                        </m:r>
                      </m:e>
                      <m:sup>
                        <m:r>
                          <a:rPr lang="en-US" sz="2000" b="0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represents proportion of variation in response explained by given model)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Residual Mean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Square Error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</a:t>
                </a:r>
                <a:r>
                  <a:rPr lang="en-US" sz="20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(RMSE </a:t>
                </a:r>
                <a:r>
                  <a:rPr lang="en-US" sz="24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represents prediction accuracy of given model)</a:t>
                </a:r>
                <a:endParaRPr lang="en-US" sz="2000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82775"/>
                <a:ext cx="10515600" cy="4351338"/>
              </a:xfrm>
              <a:blipFill rotWithShape="1">
                <a:blip r:embed="rId1"/>
                <a:stretch>
                  <a:fillRect l="-9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pic>
        <p:nvPicPr>
          <p:cNvPr id="33" name="Audio 3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28"/>
    </mc:Choice>
    <mc:Fallback>
      <p:transition spd="slow" advTm="25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875" y="32702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ph idx="1"/>
          </p:nvPr>
        </p:nvGraphicFramePr>
        <p:xfrm>
          <a:off x="838200" y="1803023"/>
          <a:ext cx="10515597" cy="223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7475"/>
                <a:gridCol w="2276475"/>
                <a:gridCol w="1771647"/>
              </a:tblGrid>
              <a:tr h="37192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1"/>
                      <a:stretch>
                        <a:fillRect l="-284987" t="-6557" r="-78552" b="-527869"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RMSE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09600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1: </a:t>
                      </a:r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BODYFAT ~ AGE + ADIPOSITY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(0.1243)   (1.4662)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0.5613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26.7452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09600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2: </a:t>
                      </a:r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BODYFAT ~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 + ABDOMEN + FOREARM + WRIST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(-0.1263)     (0.9163)           (0.4251)         (-1.4106)</a:t>
                      </a:r>
                      <a:endParaRPr lang="en-US" sz="16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0.7303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16.5233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3: </a:t>
                      </a:r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Principal Component Regression</a:t>
                      </a:r>
                      <a:endParaRPr lang="en-US" sz="18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(BODYFAT ~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0.1627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·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pc1</a:t>
                      </a:r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+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0.1828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·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pc2 +</a:t>
                      </a:r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0.6809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·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pc3</a:t>
                      </a:r>
                      <a:r>
                        <a:rPr lang="en-US" sz="18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0.6931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18.9736</a:t>
                      </a:r>
                      <a:endParaRPr lang="en-US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ele attr="{DBE352E9-31C0-416E-9A72-1F8770C98655}"/>
                  </a:ext>
                </a:extLst>
              </p:cNvPr>
              <p:cNvSpPr txBox="1"/>
              <p:nvPr/>
            </p:nvSpPr>
            <p:spPr>
              <a:xfrm>
                <a:off x="800100" y="4324350"/>
                <a:ext cx="10515597" cy="20628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Model 2 produces the largest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200" b="0" i="0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lang="en-US" sz="2200" b="0" i="0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smallest RMSE. But effect estimates indicates potential multicollinearity problem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Model 3 can well solve multicollinearity problem and give relatively good prediction.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Model 1 explains least proportion of variance in response among three candidate models. </a:t>
                </a: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100" y="4324350"/>
                <a:ext cx="10515597" cy="2062872"/>
              </a:xfrm>
              <a:prstGeom prst="rect">
                <a:avLst/>
              </a:prstGeom>
              <a:blipFill rotWithShape="1">
                <a:blip r:embed="rId2"/>
                <a:stretch>
                  <a:fillRect l="-638" r="-696" b="-50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pic>
        <p:nvPicPr>
          <p:cNvPr id="46" name="Audio 4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146"/>
    </mc:Choice>
    <mc:Fallback>
      <p:transition spd="slow" advTm="53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Model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Principal components regression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covariance matrix of predictors. Find eigen values (</a:t>
            </a:r>
            <a:r>
              <a:rPr lang="el-G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’s) and eigen vectors (e’s) of the covariance matrix.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Keep those principal components whose cumulated variance reaches 95% of total variance. </a:t>
            </a:r>
            <a:endParaRPr lang="en-US" sz="2400" dirty="0">
              <a:effectLst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lang="en-US" sz="24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o multiple linear regression on these selected principal components.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33"/>
    </mc:Choice>
    <mc:Fallback>
      <p:transition spd="slow" advTm="35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2531</Words>
  <Application>WPS 演示</Application>
  <PresentationFormat>Widescreen</PresentationFormat>
  <Paragraphs>385</Paragraphs>
  <Slides>19</Slides>
  <Notes>0</Notes>
  <HiddenSlides>0</HiddenSlides>
  <MMClips>14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Arial</vt:lpstr>
      <vt:lpstr>宋体</vt:lpstr>
      <vt:lpstr>Wingdings</vt:lpstr>
      <vt:lpstr>Times New Roman</vt:lpstr>
      <vt:lpstr>等线</vt:lpstr>
      <vt:lpstr>Calibri</vt:lpstr>
      <vt:lpstr>微软雅黑</vt:lpstr>
      <vt:lpstr>Arial Unicode MS</vt:lpstr>
      <vt:lpstr>Calibri Light</vt:lpstr>
      <vt:lpstr>Office Theme</vt:lpstr>
      <vt:lpstr>Module 2: Body Fat</vt:lpstr>
      <vt:lpstr>Goal</vt:lpstr>
      <vt:lpstr>Data Cleaning</vt:lpstr>
      <vt:lpstr>Data Cleaning</vt:lpstr>
      <vt:lpstr>Data Cleaning</vt:lpstr>
      <vt:lpstr>Finding Best Model</vt:lpstr>
      <vt:lpstr>Finding Best Model</vt:lpstr>
      <vt:lpstr>Comparison</vt:lpstr>
      <vt:lpstr>Final Model</vt:lpstr>
      <vt:lpstr>Final Model</vt:lpstr>
      <vt:lpstr>Final Model</vt:lpstr>
      <vt:lpstr>Final Model</vt:lpstr>
      <vt:lpstr>Statistical Properties of Final Model</vt:lpstr>
      <vt:lpstr>Final Model</vt:lpstr>
      <vt:lpstr>Model Strengths/Weaknesses</vt:lpstr>
      <vt:lpstr>Model Strengths/Weaknesses</vt:lpstr>
      <vt:lpstr>Further Improvments</vt:lpstr>
      <vt:lpstr>Shiny app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2: Body Fat</dc:title>
  <dc:creator>Chen Mengkun</dc:creator>
  <cp:lastModifiedBy>水自无言sjy</cp:lastModifiedBy>
  <cp:revision>27</cp:revision>
  <dcterms:created xsi:type="dcterms:W3CDTF">2020-10-24T15:55:00Z</dcterms:created>
  <dcterms:modified xsi:type="dcterms:W3CDTF">2020-10-25T08:33:17Z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